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82"/>
  </p:notesMasterIdLst>
  <p:sldIdLst>
    <p:sldId id="256" r:id="rId2"/>
    <p:sldId id="285" r:id="rId3"/>
    <p:sldId id="293" r:id="rId4"/>
    <p:sldId id="324" r:id="rId5"/>
    <p:sldId id="325" r:id="rId6"/>
    <p:sldId id="326" r:id="rId7"/>
    <p:sldId id="327" r:id="rId8"/>
    <p:sldId id="328" r:id="rId9"/>
    <p:sldId id="344" r:id="rId10"/>
    <p:sldId id="345" r:id="rId11"/>
    <p:sldId id="346" r:id="rId12"/>
    <p:sldId id="347" r:id="rId13"/>
    <p:sldId id="348" r:id="rId14"/>
    <p:sldId id="349" r:id="rId15"/>
    <p:sldId id="350" r:id="rId16"/>
    <p:sldId id="351" r:id="rId17"/>
    <p:sldId id="352" r:id="rId18"/>
    <p:sldId id="353" r:id="rId19"/>
    <p:sldId id="354" r:id="rId20"/>
    <p:sldId id="355" r:id="rId21"/>
    <p:sldId id="356" r:id="rId22"/>
    <p:sldId id="357" r:id="rId23"/>
    <p:sldId id="358" r:id="rId24"/>
    <p:sldId id="359" r:id="rId25"/>
    <p:sldId id="360" r:id="rId26"/>
    <p:sldId id="361" r:id="rId27"/>
    <p:sldId id="362" r:id="rId28"/>
    <p:sldId id="363" r:id="rId29"/>
    <p:sldId id="364" r:id="rId30"/>
    <p:sldId id="365" r:id="rId31"/>
    <p:sldId id="366" r:id="rId32"/>
    <p:sldId id="367" r:id="rId33"/>
    <p:sldId id="368" r:id="rId34"/>
    <p:sldId id="369" r:id="rId35"/>
    <p:sldId id="370" r:id="rId36"/>
    <p:sldId id="372" r:id="rId37"/>
    <p:sldId id="373" r:id="rId38"/>
    <p:sldId id="374" r:id="rId39"/>
    <p:sldId id="375" r:id="rId40"/>
    <p:sldId id="376" r:id="rId41"/>
    <p:sldId id="377" r:id="rId42"/>
    <p:sldId id="378" r:id="rId43"/>
    <p:sldId id="379" r:id="rId44"/>
    <p:sldId id="380" r:id="rId45"/>
    <p:sldId id="381" r:id="rId46"/>
    <p:sldId id="382" r:id="rId47"/>
    <p:sldId id="383" r:id="rId48"/>
    <p:sldId id="384" r:id="rId49"/>
    <p:sldId id="385" r:id="rId50"/>
    <p:sldId id="386" r:id="rId51"/>
    <p:sldId id="387" r:id="rId52"/>
    <p:sldId id="388" r:id="rId53"/>
    <p:sldId id="389" r:id="rId54"/>
    <p:sldId id="390" r:id="rId55"/>
    <p:sldId id="391" r:id="rId56"/>
    <p:sldId id="392" r:id="rId57"/>
    <p:sldId id="393" r:id="rId58"/>
    <p:sldId id="394" r:id="rId59"/>
    <p:sldId id="395" r:id="rId60"/>
    <p:sldId id="396" r:id="rId61"/>
    <p:sldId id="397" r:id="rId62"/>
    <p:sldId id="398" r:id="rId63"/>
    <p:sldId id="399" r:id="rId64"/>
    <p:sldId id="400" r:id="rId65"/>
    <p:sldId id="401" r:id="rId66"/>
    <p:sldId id="402" r:id="rId67"/>
    <p:sldId id="403" r:id="rId68"/>
    <p:sldId id="404" r:id="rId69"/>
    <p:sldId id="405" r:id="rId70"/>
    <p:sldId id="406" r:id="rId71"/>
    <p:sldId id="407" r:id="rId72"/>
    <p:sldId id="408" r:id="rId73"/>
    <p:sldId id="409" r:id="rId74"/>
    <p:sldId id="410" r:id="rId75"/>
    <p:sldId id="411" r:id="rId76"/>
    <p:sldId id="412" r:id="rId77"/>
    <p:sldId id="413" r:id="rId78"/>
    <p:sldId id="414" r:id="rId79"/>
    <p:sldId id="415" r:id="rId80"/>
    <p:sldId id="416" r:id="rId81"/>
  </p:sldIdLst>
  <p:sldSz cx="9144000" cy="5143500" type="screen16x9"/>
  <p:notesSz cx="6858000" cy="9144000"/>
  <p:embeddedFontLst>
    <p:embeddedFont>
      <p:font typeface="Inconsolata" pitchFamily="49" charset="77"/>
      <p:regular r:id="rId83"/>
      <p:bold r:id="rId84"/>
      <p:italic r:id="rId85"/>
      <p:boldItalic r:id="rId86"/>
    </p:embeddedFont>
    <p:embeddedFont>
      <p:font typeface="Lora" pitchFamily="2" charset="77"/>
      <p:regular r:id="rId87"/>
      <p:bold r:id="rId88"/>
      <p:italic r:id="rId89"/>
      <p:boldItalic r:id="rId90"/>
    </p:embeddedFont>
    <p:embeddedFont>
      <p:font typeface="Montserrat" pitchFamily="2" charset="77"/>
      <p:regular r:id="rId91"/>
      <p:bold r:id="rId92"/>
      <p:italic r:id="rId93"/>
      <p:boldItalic r:id="rId94"/>
    </p:embeddedFont>
    <p:embeddedFont>
      <p:font typeface="Quattrocento Sans" panose="020B0502050000020003" pitchFamily="34" charset="0"/>
      <p:regular r:id="rId95"/>
      <p:bold r:id="rId96"/>
      <p:italic r:id="rId97"/>
      <p:boldItalic r:id="rId9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A5A226-AD0F-40CD-A813-83ECA597DEA7}">
  <a:tblStyle styleId="{F7A5A226-AD0F-40CD-A813-83ECA597DE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1"/>
    <p:restoredTop sz="92761"/>
  </p:normalViewPr>
  <p:slideViewPr>
    <p:cSldViewPr snapToGrid="0" snapToObjects="1">
      <p:cViewPr varScale="1">
        <p:scale>
          <a:sx n="126" d="100"/>
          <a:sy n="126" d="100"/>
        </p:scale>
        <p:origin x="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font" Target="fonts/font8.fntdata"/><Relationship Id="rId95" Type="http://schemas.openxmlformats.org/officeDocument/2006/relationships/font" Target="fonts/font1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96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openxmlformats.org/officeDocument/2006/relationships/font" Target="fonts/font12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1.fntdata"/><Relationship Id="rId98" Type="http://schemas.openxmlformats.org/officeDocument/2006/relationships/font" Target="fonts/font16.fntdata"/><Relationship Id="rId3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04502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635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470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348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12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9173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3446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67649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5044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63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386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8072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3459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1034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83191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0786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5454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128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680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95330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132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5842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408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5162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056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4196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9518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99388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6294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6426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3804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8492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8290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935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5188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10596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04315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1903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838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29415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59557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5509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57813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26839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8063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65786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72418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64678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0252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134930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64980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202652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8497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37552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9683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970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9104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5736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0464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36772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66488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143939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54398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20915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55384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84011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6147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46094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015851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376729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279904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538828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69478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86820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51535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88555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687600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41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66002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110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504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00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mainname.com/first_app/%E2%80%A6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CD00"/>
                </a:highlight>
              </a:rPr>
              <a:t>Django</a:t>
            </a:r>
            <a:endParaRPr sz="2400" b="0" dirty="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Packages change and get updated often!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There are changes that break backwards compatibility.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So what do you do if you want to test out new features but not break your web app?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endParaRPr lang="en-US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967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You create a virtual environment that contains the newer version of the package.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Luckily, Anaconda makes this really easy for us!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A virtual environment handler is included!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endParaRPr lang="en-US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15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To use a virtual environment with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conda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we use these commands: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conda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create --name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myEnv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django</a:t>
            </a:r>
            <a:endParaRPr lang="en-US" sz="2400" dirty="0">
              <a:latin typeface="Inconsolata"/>
              <a:ea typeface="Inconsolata"/>
              <a:cs typeface="Inconsolata"/>
              <a:sym typeface="Inconsolata"/>
            </a:endParaRP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Here we created an environment called “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myEnv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” with the latest version of Django.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419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You can then activate the environment: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conda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activate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myEnv</a:t>
            </a:r>
            <a:r>
              <a:rPr lang="en-US" sz="3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</a:p>
          <a:p>
            <a:pPr lvl="0" indent="-419100">
              <a:spcBef>
                <a:spcPts val="0"/>
              </a:spcBef>
              <a:buSzPts val="3000"/>
              <a:buFont typeface="Inconsolata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Now, anything installed with pip or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conda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when this environment is activated, will only be installed for this environment.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84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You can then deactivate the environment 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sym typeface="Inconsolata"/>
              </a:rPr>
              <a:t>conda</a:t>
            </a:r>
            <a:r>
              <a:rPr lang="en-US" sz="2400" dirty="0">
                <a:latin typeface="Inconsolata"/>
                <a:ea typeface="Inconsolata"/>
                <a:sym typeface="Inconsolata"/>
              </a:rPr>
              <a:t> deactivate</a:t>
            </a:r>
            <a:endParaRPr lang="en-US" sz="2400" dirty="0">
              <a:latin typeface="Inconsolata"/>
              <a:ea typeface="Inconsolata"/>
              <a:sym typeface="Montserrat"/>
            </a:endParaRP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Its encouraged to use virtual environments for your projects to keep them self-contained and not run into issues when packages update!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889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 – Project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Creating our first </a:t>
            </a:r>
            <a:r>
              <a:rPr lang="en-US" dirty="0" err="1">
                <a:solidFill>
                  <a:schemeClr val="dk2"/>
                </a:solidFill>
              </a:rPr>
              <a:t>django</a:t>
            </a:r>
            <a:r>
              <a:rPr lang="en-US" dirty="0">
                <a:solidFill>
                  <a:schemeClr val="dk2"/>
                </a:solidFill>
              </a:rPr>
              <a:t> project!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3628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You can install Django with 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3000" dirty="0" err="1">
                <a:latin typeface="Inconsolata"/>
                <a:ea typeface="Inconsolata"/>
                <a:cs typeface="Inconsolata"/>
                <a:sym typeface="Inconsolata"/>
              </a:rPr>
              <a:t>conda</a:t>
            </a:r>
            <a:r>
              <a:rPr lang="en-US" sz="3000" dirty="0">
                <a:latin typeface="Inconsolata"/>
                <a:ea typeface="Inconsolata"/>
                <a:cs typeface="Inconsolata"/>
                <a:sym typeface="Inconsolata"/>
              </a:rPr>
              <a:t> install </a:t>
            </a:r>
            <a:r>
              <a:rPr lang="en-US" sz="3000" dirty="0" err="1">
                <a:latin typeface="Inconsolata"/>
                <a:ea typeface="Inconsolata"/>
                <a:cs typeface="Inconsolata"/>
                <a:sym typeface="Inconsolata"/>
              </a:rPr>
              <a:t>django</a:t>
            </a: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Or for normal python distributions: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3000" dirty="0">
                <a:latin typeface="Inconsolata"/>
                <a:ea typeface="Inconsolata"/>
                <a:cs typeface="Inconsolata"/>
                <a:sym typeface="Inconsolata"/>
              </a:rPr>
              <a:t>pip install </a:t>
            </a:r>
            <a:r>
              <a:rPr lang="en-US" sz="3000" dirty="0" err="1">
                <a:latin typeface="Inconsolata"/>
                <a:ea typeface="Inconsolata"/>
                <a:cs typeface="Inconsolata"/>
                <a:sym typeface="Inconsolata"/>
              </a:rPr>
              <a:t>django</a:t>
            </a: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395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sym typeface="Montserrat"/>
              </a:rPr>
              <a:t>When you install Django, it actually also installed a command line tool called: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django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-admin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create our first project. Type: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django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-admin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startproject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first_project</a:t>
            </a:r>
            <a:endParaRPr lang="en-US" sz="2400" dirty="0">
              <a:latin typeface="Inconsolata"/>
              <a:ea typeface="Inconsolata"/>
              <a:cs typeface="Inconsolata"/>
              <a:sym typeface="Inconsolata"/>
            </a:endParaRPr>
          </a:p>
          <a:p>
            <a:pPr lvl="1" indent="-419100">
              <a:buSzPts val="3000"/>
              <a:buFont typeface="Inconsolata"/>
              <a:buChar char="○"/>
            </a:pP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4304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You will then get something that looks like this:</a:t>
            </a:r>
            <a:endParaRPr lang="en-US" sz="3000" dirty="0">
              <a:latin typeface="Montserrat"/>
              <a:sym typeface="Inconsolata"/>
            </a:endParaRPr>
          </a:p>
          <a:p>
            <a:pPr lvl="1" indent="-419100">
              <a:buSzPts val="3000"/>
              <a:buFont typeface="Inconsolata"/>
              <a:buChar char="○"/>
            </a:pP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10" name="Google Shape;186;p29" descr="Screen Shot 2017-01-28 at 12.48.16 AM.png">
            <a:extLst>
              <a:ext uri="{FF2B5EF4-FFF2-40B4-BE49-F238E27FC236}">
                <a16:creationId xmlns:a16="http://schemas.microsoft.com/office/drawing/2014/main" id="{745AAECD-A7B6-EA4F-B681-ACA423B8FF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5602117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688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Let’s explain what is going on here!</a:t>
            </a: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11" name="Google Shape;195;p30" descr="Screen Shot 2017-01-28 at 12.48.16 AM.png">
            <a:extLst>
              <a:ext uri="{FF2B5EF4-FFF2-40B4-BE49-F238E27FC236}">
                <a16:creationId xmlns:a16="http://schemas.microsoft.com/office/drawing/2014/main" id="{00B72CC8-DCD7-A441-B9AC-C63836129E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3387237" y="2269997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545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 – Level 1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Getting Started with Django!</a:t>
            </a:r>
            <a:endParaRPr dirty="0"/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574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__</a:t>
            </a:r>
            <a:r>
              <a:rPr lang="en-US" sz="3000" dirty="0" err="1">
                <a:latin typeface="Montserrat"/>
                <a:sym typeface="Montserrat"/>
              </a:rPr>
              <a:t>init</a:t>
            </a:r>
            <a:r>
              <a:rPr lang="en-US" sz="3000" dirty="0">
                <a:latin typeface="Montserrat"/>
                <a:sym typeface="Montserrat"/>
              </a:rPr>
              <a:t>__.</a:t>
            </a:r>
            <a:r>
              <a:rPr lang="en-US" sz="3000" dirty="0" err="1">
                <a:latin typeface="Montserrat"/>
                <a:sym typeface="Montserrat"/>
              </a:rPr>
              <a:t>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This is a blank Python script that due to its special name let’s Python know that this directory can be treated as a package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12" name="Google Shape;204;p31" descr="Screen Shot 2017-01-28 at 12.48.16 AM.png">
            <a:extLst>
              <a:ext uri="{FF2B5EF4-FFF2-40B4-BE49-F238E27FC236}">
                <a16:creationId xmlns:a16="http://schemas.microsoft.com/office/drawing/2014/main" id="{69E6FC14-FF12-814F-BF8D-7C02BE1BACE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233833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873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settings.py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is where you will store all your project settings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11" name="Google Shape;213;p32" descr="Screen Shot 2017-01-28 at 12.48.16 AM.png">
            <a:extLst>
              <a:ext uri="{FF2B5EF4-FFF2-40B4-BE49-F238E27FC236}">
                <a16:creationId xmlns:a16="http://schemas.microsoft.com/office/drawing/2014/main" id="{A2AAA2CF-4637-944D-9A67-AE2DAAA643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233833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602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urls.py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This is a Python script that will store all the URL patterns for your project. Basically the different pages of your web application.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11" name="Google Shape;213;p32" descr="Screen Shot 2017-01-28 at 12.48.16 AM.png">
            <a:extLst>
              <a:ext uri="{FF2B5EF4-FFF2-40B4-BE49-F238E27FC236}">
                <a16:creationId xmlns:a16="http://schemas.microsoft.com/office/drawing/2014/main" id="{A2AAA2CF-4637-944D-9A67-AE2DAAA643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233833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158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wsgi.py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This is a Python script that acts as the Web Server Gateway Interface. It will later on help us deploy our web app to production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11" name="Google Shape;213;p32" descr="Screen Shot 2017-01-28 at 12.48.16 AM.png">
            <a:extLst>
              <a:ext uri="{FF2B5EF4-FFF2-40B4-BE49-F238E27FC236}">
                <a16:creationId xmlns:a16="http://schemas.microsoft.com/office/drawing/2014/main" id="{A2AAA2CF-4637-944D-9A67-AE2DAAA643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233833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996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manage.py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is a Python script that we will use a lot. It will be associates with many commands as we build our web app!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11" name="Google Shape;213;p32" descr="Screen Shot 2017-01-28 at 12.48.16 AM.png">
            <a:extLst>
              <a:ext uri="{FF2B5EF4-FFF2-40B4-BE49-F238E27FC236}">
                <a16:creationId xmlns:a16="http://schemas.microsoft.com/office/drawing/2014/main" id="{A2AAA2CF-4637-944D-9A67-AE2DAAA643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320" r="22618"/>
          <a:stretch/>
        </p:blipFill>
        <p:spPr>
          <a:xfrm>
            <a:off x="233833" y="2229776"/>
            <a:ext cx="2797725" cy="2716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848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72161" y="1616470"/>
            <a:ext cx="7771066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sym typeface="Montserrat"/>
              </a:rPr>
              <a:t>Let’s use </a:t>
            </a:r>
            <a:r>
              <a:rPr lang="en-US" sz="2800" dirty="0" err="1">
                <a:latin typeface="Montserrat"/>
                <a:sym typeface="Montserrat"/>
              </a:rPr>
              <a:t>manage.py</a:t>
            </a:r>
            <a:r>
              <a:rPr lang="en-US" sz="2800" dirty="0">
                <a:latin typeface="Montserrat"/>
                <a:sym typeface="Montserrat"/>
              </a:rPr>
              <a:t> now: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python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manage.py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runserver</a:t>
            </a:r>
            <a:endParaRPr lang="en-US" sz="2400" dirty="0">
              <a:latin typeface="Inconsolata"/>
              <a:ea typeface="Inconsolata"/>
              <a:cs typeface="Inconsolata"/>
              <a:sym typeface="Inconsolata"/>
            </a:endParaRP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sym typeface="Montserrat"/>
              </a:rPr>
              <a:t>You will see a bunch of stuff but at the bottom you will see something like:</a:t>
            </a:r>
          </a:p>
          <a:p>
            <a:pPr lvl="0" indent="0">
              <a:spcBef>
                <a:spcPts val="100"/>
              </a:spcBef>
              <a:buNone/>
            </a:pPr>
            <a:r>
              <a:rPr lang="en-US" dirty="0">
                <a:latin typeface="Inconsolata"/>
                <a:ea typeface="Inconsolata"/>
                <a:cs typeface="Inconsolata"/>
                <a:sym typeface="Inconsolata"/>
              </a:rPr>
              <a:t>Django version 1.10.5, using settings '</a:t>
            </a:r>
            <a:r>
              <a:rPr lang="en-US" dirty="0" err="1">
                <a:latin typeface="Inconsolata"/>
                <a:ea typeface="Inconsolata"/>
                <a:cs typeface="Inconsolata"/>
                <a:sym typeface="Inconsolata"/>
              </a:rPr>
              <a:t>first_project.settings</a:t>
            </a:r>
            <a:r>
              <a:rPr lang="en-US" dirty="0">
                <a:latin typeface="Inconsolata"/>
                <a:ea typeface="Inconsolata"/>
                <a:cs typeface="Inconsolata"/>
                <a:sym typeface="Inconsolata"/>
              </a:rPr>
              <a:t>'</a:t>
            </a:r>
            <a:br>
              <a:rPr lang="en-US" dirty="0">
                <a:latin typeface="Inconsolata"/>
                <a:ea typeface="Inconsolata"/>
                <a:cs typeface="Inconsolata"/>
                <a:sym typeface="Inconsolata"/>
              </a:rPr>
            </a:br>
            <a:r>
              <a:rPr lang="en-US" dirty="0">
                <a:latin typeface="Inconsolata"/>
                <a:ea typeface="Inconsolata"/>
                <a:cs typeface="Inconsolata"/>
                <a:sym typeface="Inconsolata"/>
              </a:rPr>
              <a:t>Starting development server at http://127.0.0.1:8000/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994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Copy and paste that </a:t>
            </a:r>
            <a:r>
              <a:rPr lang="en-US" sz="3000" dirty="0" err="1">
                <a:latin typeface="Montserrat"/>
                <a:sym typeface="Montserrat"/>
              </a:rPr>
              <a:t>url</a:t>
            </a:r>
            <a:r>
              <a:rPr lang="en-US" sz="3000" dirty="0">
                <a:latin typeface="Montserrat"/>
                <a:sym typeface="Montserrat"/>
              </a:rPr>
              <a:t> into your browser</a:t>
            </a:r>
          </a:p>
          <a:p>
            <a:pPr lvl="1" indent="-419100">
              <a:buSzPts val="3000"/>
              <a:buFont typeface="Inconsolata"/>
              <a:buChar char="○"/>
            </a:pPr>
            <a:r>
              <a:rPr lang="en-US" sz="3000" u="sng" dirty="0">
                <a:solidFill>
                  <a:schemeClr val="hlink"/>
                </a:solidFill>
                <a:latin typeface="Inconsolata"/>
                <a:ea typeface="Inconsolata"/>
                <a:cs typeface="Inconsolata"/>
                <a:sym typeface="Inconsolata"/>
                <a:hlinkClick r:id="rId3"/>
              </a:rPr>
              <a:t>http://127.0.0.1:8000/</a:t>
            </a: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You should now see your very first web page being locally hosted on your computer.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Congratulations!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47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You should have also noticed a warning about migrations. 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has to do with databases and how to connect them to Django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What is a Migration?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73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A migration allows you to move databases from one design to another, this is also reversible.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So you can “migrate” your database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will touch back on this later, for now you can ignore this warning.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738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That was the basics of getting started with Django!</a:t>
            </a:r>
          </a:p>
          <a:p>
            <a:pPr lvl="0" indent="-419100">
              <a:spcBef>
                <a:spcPts val="10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Up next we will continue by creating a very simple Hello World Django Application!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348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We’ve finally reached the moment we’ve been waiting for - Django!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Before we dive into the technical details of Django, let’s learn a little more about it and it's interesting background!</a:t>
            </a: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923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 – Project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Creating our first </a:t>
            </a:r>
            <a:r>
              <a:rPr lang="en-US" dirty="0" err="1">
                <a:solidFill>
                  <a:schemeClr val="dk2"/>
                </a:solidFill>
              </a:rPr>
              <a:t>django</a:t>
            </a:r>
            <a:r>
              <a:rPr lang="en-US" dirty="0">
                <a:solidFill>
                  <a:schemeClr val="dk2"/>
                </a:solidFill>
              </a:rPr>
              <a:t> application!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895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So far we have been able to use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runserver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to test our installation of Django.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Now let’s move on to creating our first Django Application.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We’ll learn about views and how to use them.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44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get some terminology straight: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A Django Project is a collection of applications and configurations that when combined together will make up the full web application (your complete website running with Django)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803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get some terminology straight: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A Django Application is created to perform a particular functionality for your entire web application. For example you could have a registration app, a polling app, comments app, etc.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199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sym typeface="Montserrat"/>
              </a:rPr>
              <a:t>These Django Apps can then be plugged into other Django Projects, so you can reuse them! (Or use other people’s apps)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sym typeface="Montserrat"/>
              </a:rPr>
              <a:t>Let’s create a simple application with: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python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manage.py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startapp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first_app</a:t>
            </a:r>
            <a:endParaRPr lang="en-US" sz="24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28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cs typeface="Montserrat"/>
                <a:sym typeface="Montserrat"/>
              </a:rPr>
              <a:t>Let’s quickly discuss all of these files!</a:t>
            </a:r>
            <a:endParaRPr lang="en-US" sz="3000" dirty="0">
              <a:latin typeface="Montserrat"/>
              <a:cs typeface="Montserrat"/>
              <a:sym typeface="Inconsolata"/>
            </a:endParaRPr>
          </a:p>
          <a:p>
            <a:pPr lvl="1" indent="-419100">
              <a:buSzPts val="3000"/>
              <a:buFont typeface="Inconsolata"/>
              <a:buChar char="○"/>
            </a:pPr>
            <a:endParaRPr lang="en-US" sz="30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pic>
        <p:nvPicPr>
          <p:cNvPr id="11" name="Google Shape;329;p46" descr="Screen Shot 2017-01-28 at 9.06.47 PM.png">
            <a:extLst>
              <a:ext uri="{FF2B5EF4-FFF2-40B4-BE49-F238E27FC236}">
                <a16:creationId xmlns:a16="http://schemas.microsoft.com/office/drawing/2014/main" id="{3CC3641B-CC5B-5543-99F5-9BB02D0CF0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3213137" y="2295444"/>
            <a:ext cx="2717725" cy="27735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614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80972" y="1358268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__</a:t>
            </a:r>
            <a:r>
              <a:rPr lang="en-US" sz="3000" dirty="0" err="1">
                <a:latin typeface="Montserrat"/>
                <a:sym typeface="Montserrat"/>
              </a:rPr>
              <a:t>init</a:t>
            </a:r>
            <a:r>
              <a:rPr lang="en-US" sz="3000" dirty="0">
                <a:latin typeface="Montserrat"/>
                <a:sym typeface="Montserrat"/>
              </a:rPr>
              <a:t>__.</a:t>
            </a:r>
            <a:r>
              <a:rPr lang="en-US" sz="3000" dirty="0" err="1">
                <a:latin typeface="Montserrat"/>
                <a:sym typeface="Montserrat"/>
              </a:rPr>
              <a:t>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is a blank Python script that due to its special name let’s Python know that this directory can be treated as a package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11" name="Google Shape;338;p47" descr="Screen Shot 2017-01-28 at 9.06.47 PM.png">
            <a:extLst>
              <a:ext uri="{FF2B5EF4-FFF2-40B4-BE49-F238E27FC236}">
                <a16:creationId xmlns:a16="http://schemas.microsoft.com/office/drawing/2014/main" id="{206ACFC8-9F65-A448-946A-B41DC7F48E9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010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53580" y="1358268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admin.py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You can register your models here which Django will then use them with Django’s admin interface.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416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80972" y="1358268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apps.py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Here you can place application specific configurations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46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models.py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Here you store the application’s data models 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406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Django is a free and open source web framework.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It is used by many sites, including Pinterest, PBS, Instagram, </a:t>
            </a: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BitBucket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, Washington Times, Mozilla, and more!</a:t>
            </a: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035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tests.py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Here you can store test functions to test your code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00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 err="1">
                <a:latin typeface="Montserrat"/>
                <a:sym typeface="Montserrat"/>
              </a:rPr>
              <a:t>views.py</a:t>
            </a:r>
            <a:endParaRPr lang="en-US" sz="3000" dirty="0">
              <a:latin typeface="Montserrat"/>
              <a:sym typeface="Montserrat"/>
            </a:endParaRP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is where you have functions that handle requests and return responses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996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733260" y="1616470"/>
            <a:ext cx="5457689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Migrations folder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This directory stores database specific information as it relates to the models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pic>
        <p:nvPicPr>
          <p:cNvPr id="12" name="Google Shape;347;p48" descr="Screen Shot 2017-01-28 at 9.06.47 PM.png">
            <a:extLst>
              <a:ext uri="{FF2B5EF4-FFF2-40B4-BE49-F238E27FC236}">
                <a16:creationId xmlns:a16="http://schemas.microsoft.com/office/drawing/2014/main" id="{456D2418-AE2C-4643-902D-4BFDA66EA71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997"/>
          <a:stretch/>
        </p:blipFill>
        <p:spPr>
          <a:xfrm>
            <a:off x="128013" y="1656395"/>
            <a:ext cx="2717725" cy="3032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460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sym typeface="Montserrat"/>
              </a:rPr>
              <a:t>Now let’s learn the process of creating a view and mapping it to a URL!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40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Django – Challenge!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Time to put your skills to the test!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4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940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We’ve learned enough now that before we continue to learn about URL mappings, we should challenge you to make sure you can test your new skills!</a:t>
            </a:r>
            <a:endParaRPr lang="en-US" sz="3000" dirty="0">
              <a:latin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556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Complete the following tasks: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Create a New Django Project: “</a:t>
            </a: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ProTwo</a:t>
            </a: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”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Create a New Django App: “</a:t>
            </a: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AppTwo</a:t>
            </a: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”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Create an Index View that returns:</a:t>
            </a:r>
          </a:p>
          <a:p>
            <a:pPr lvl="2" indent="-419100">
              <a:buSzPts val="3000"/>
              <a:buFont typeface="Montserrat"/>
              <a:buChar char="■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&lt;</a:t>
            </a: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&gt;My Second App &lt;/</a:t>
            </a: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&gt;</a:t>
            </a:r>
          </a:p>
          <a:p>
            <a:pPr lvl="1" indent="-419100"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Link this view to the </a:t>
            </a: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 file</a:t>
            </a:r>
            <a:endParaRPr lang="en-US" sz="2400" dirty="0">
              <a:latin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517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Best of luck, you already have all the knowledge needed to complete this!</a:t>
            </a:r>
            <a:endParaRPr lang="en-US" sz="2800" dirty="0">
              <a:latin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603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Django – Mapping URLS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Let’s quickly cover some more URL mappings!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5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37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As we continue on through the course we are going to be dealing with mapping URLs quite a bit!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There are several ways of doing this, let’s briefly touch upon another way!</a:t>
            </a:r>
            <a:endParaRPr lang="en-US" sz="2800" dirty="0">
              <a:latin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81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Django was created in 2003 when the web developers at the Lawrence Journal-World newspaper started using Python for their development.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The fact that is originated at a newspaper is important!</a:t>
            </a: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002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We previously showed a very direct mapping from the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views.py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to the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Now we want to show the ability of using the include() function from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django.urls</a:t>
            </a: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427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The include() function allows us to look for a match with regular expressions and link back to our application’s own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file.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We will have to manually add in this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file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812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So we would add the following to the project’s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endParaRPr lang="en-US" sz="30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1" indent="-381000">
              <a:lnSpc>
                <a:spcPct val="115000"/>
              </a:lnSpc>
              <a:buSzPts val="24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from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django.urls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import include</a:t>
            </a:r>
          </a:p>
          <a:p>
            <a:pPr lvl="1" indent="-381000">
              <a:lnSpc>
                <a:spcPct val="115000"/>
              </a:lnSpc>
              <a:buSzPts val="2400"/>
              <a:buFont typeface="Inconsolata"/>
              <a:buChar char="○"/>
            </a:pP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urlpatterns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= [ ...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url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(’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first_app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/’,include(‘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first_app.urls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’)), ...]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1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This would allow us to look for any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url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that has the pattern: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www.domainname.com/first_app/…</a:t>
            </a:r>
            <a:endParaRPr lang="en-US" sz="24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If we match that pattern, the include() function basically tells Django to go look at the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file inside of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first_app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folder</a:t>
            </a:r>
            <a:endParaRPr lang="en-US" sz="2800" dirty="0"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591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131083" y="1616470"/>
            <a:ext cx="7412144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This might seem like a lot of work for a simple mapping, but later on we will want to try to keep our project’s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urls.py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clean and modular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So we set the reference to the app, instead of listing them all in the main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urls</a:t>
            </a:r>
            <a:endParaRPr lang="en-US"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887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quickly walk through an example of all of this to show how it works!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571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Django – Templates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Let’s learn how to use Templates!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6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169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024283" y="1616470"/>
            <a:ext cx="7518944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Templates are a key part to understanding how Django really works and interacts with your website.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Later on we will learn about how to connect templates with models so you can display data created dynamically.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For now, let’s focus on the basics of templates and template tags.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The template will contain the static parts of an html page (parts that are always the same)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421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Then there are template tags, which have their own special syntax.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This syntax allows you to inject dynamic content that your Django App’s views will produce, effecting the final HTML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2337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Because the original developers were surrounded by writers, good written documentation is a key part of Django!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This means you have excellent references to check on the official Django docs!</a:t>
            </a: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115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To get started with templates you first need to create a templates directory and then a subdirectory for each specific app’s templates.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It goes inside of your top level directory: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first_project</a:t>
            </a: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/templates/</a:t>
            </a: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first_app</a:t>
            </a:r>
            <a:endParaRPr lang="en-US" sz="24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925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49" y="1616470"/>
            <a:ext cx="7161977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cs typeface="Montserrat"/>
                <a:sym typeface="Montserrat"/>
              </a:rPr>
              <a:t>The next step is to let Django know of the templates by editing the DIR key inside of the TEMPLATES dictionary in the </a:t>
            </a:r>
            <a:r>
              <a:rPr lang="en-US" sz="2800" dirty="0" err="1">
                <a:latin typeface="Montserrat"/>
                <a:cs typeface="Montserrat"/>
                <a:sym typeface="Montserrat"/>
              </a:rPr>
              <a:t>settings.py</a:t>
            </a:r>
            <a:r>
              <a:rPr lang="en-US" sz="2800" dirty="0">
                <a:latin typeface="Montserrat"/>
                <a:cs typeface="Montserrat"/>
                <a:sym typeface="Montserrat"/>
              </a:rPr>
              <a:t> file.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However, there is an issue we have to deal with before we do this!</a:t>
            </a:r>
            <a:endParaRPr lang="en-US" sz="29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want our Django Project to be easily transferrable from one computer to another, but the DIR key will require a “hard-coded” path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How do we resolve this?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90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49" y="1616470"/>
            <a:ext cx="7161977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can use Python’s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os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module to dynamically generate the correct file path strings, regardless of computer!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Import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os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and try out the following: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print(__file__)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print(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os.path.dirname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(__file__)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866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49" y="1616470"/>
            <a:ext cx="7161977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will use this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os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module to feed the path to the DIR key inside of the TEMPLATES dictionary.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Once we’ve done that we can create an html file called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inside of the templates/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first_app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directory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419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Inside this HTML file we will insert template tags (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a.k.a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Django Template Variable). 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These template variables will allow us to inject content into the HTML directly from Django!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85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721361" y="1616470"/>
            <a:ext cx="7821866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This is now starting to reveal the power of why we would use a Web Framework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Django will be able to inject content into the HTML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Which means we can later on use Python code to inject content from a database!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255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In order to achieve this, we will use the render() function and place it into our original index() function inside of our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views.py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file.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now code through everything we just discussed!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879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Django – Templates Challenge!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Test your knowledge of Templates!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7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185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Templates is a big leap forward for us, so it is a good time to quickly practice using them!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will use your older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ProTwo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project (recreate it if you no longer have it)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Complete the following tasks...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569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Django has its own excellent basic tutorial where you are walked through creating a basic polling web app.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The reason it is a poll also extends back to its newspaper roots!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endParaRPr lang="en-US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058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Create a templates directory and connect it to the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settings.py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file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Create a new view called help and use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url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mapping to render it for any page with the extension /help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Add template tags to return “Help Page”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3211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Best of luck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013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Django – Static Files</a:t>
            </a:r>
            <a:endParaRPr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600"/>
              </a:spcBef>
            </a:pPr>
            <a:r>
              <a:rPr lang="en-US" dirty="0">
                <a:solidFill>
                  <a:schemeClr val="dk2"/>
                </a:solidFill>
              </a:rPr>
              <a:t>Learn how to insert static media files.</a:t>
            </a:r>
          </a:p>
        </p:txBody>
      </p:sp>
      <p:sp>
        <p:nvSpPr>
          <p:cNvPr id="112" name="Google Shape;112;p15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8</a:t>
            </a:r>
            <a:endParaRPr sz="24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524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So far we’ve used templates to insert simple text.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But we don’t always just want text, what about other types of media, for example, returning a User’s Photo?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Let’s discuss static media files!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705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131083" y="1616470"/>
            <a:ext cx="7412143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To do this, we will create a new directory inside of the project called static ( just like we did for templates)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Then we will add this directory path to the project’s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settings.py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file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will also add a STATIC_URL variable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98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49" y="1616470"/>
            <a:ext cx="7161977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Once we’ve done that we need a place to store our static image files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We create a directory inside of static called images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Place a favorite .jpg file inside this images directory (or just download one)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74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131083" y="1616470"/>
            <a:ext cx="7412143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To test that this all worked you can go to:</a:t>
            </a:r>
          </a:p>
          <a:p>
            <a:pPr lvl="1" indent="-419100">
              <a:lnSpc>
                <a:spcPct val="115000"/>
              </a:lnSpc>
              <a:buSzPts val="3000"/>
              <a:buFont typeface="Montserrat"/>
              <a:buChar char="○"/>
            </a:pPr>
            <a:r>
              <a:rPr lang="en-US" sz="2400" dirty="0">
                <a:latin typeface="Montserrat"/>
                <a:ea typeface="Montserrat"/>
                <a:cs typeface="Montserrat"/>
                <a:sym typeface="Montserrat"/>
              </a:rPr>
              <a:t>127.0.0.1:8000/static/images/</a:t>
            </a:r>
            <a:r>
              <a:rPr lang="en-US" sz="2400" dirty="0" err="1">
                <a:latin typeface="Montserrat"/>
                <a:ea typeface="Montserrat"/>
                <a:cs typeface="Montserrat"/>
                <a:sym typeface="Montserrat"/>
              </a:rPr>
              <a:t>pict.jpg</a:t>
            </a:r>
            <a:endParaRPr lang="en-US" sz="24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That will confirm that the paths are set up and connected properly.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But what we really want to do is set up a template tag for this!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endParaRPr lang="en-US"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335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50047" y="1616470"/>
            <a:ext cx="759318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To do this inside an html file, we add in a few specific tags, at the top: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{% load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staticfiles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%}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Then we want to insert the image with an HTML &lt;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img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latin typeface="Montserrat"/>
                <a:ea typeface="Montserrat"/>
                <a:cs typeface="Montserrat"/>
                <a:sym typeface="Montserrat"/>
              </a:rPr>
              <a:t>src</a:t>
            </a:r>
            <a:r>
              <a:rPr lang="en-US" sz="2800" dirty="0">
                <a:latin typeface="Montserrat"/>
                <a:ea typeface="Montserrat"/>
                <a:cs typeface="Montserrat"/>
                <a:sym typeface="Montserrat"/>
              </a:rPr>
              <a:t>= &gt; style tag using:</a:t>
            </a:r>
          </a:p>
          <a:p>
            <a:pPr lvl="1" indent="-406400">
              <a:lnSpc>
                <a:spcPct val="115000"/>
              </a:lnSpc>
              <a:buSzPts val="2800"/>
              <a:buFont typeface="Inconsolata"/>
              <a:buChar char="○"/>
            </a:pP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&lt;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img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src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=“{%static “images/</a:t>
            </a:r>
            <a:r>
              <a:rPr lang="en-US" sz="2400" dirty="0" err="1">
                <a:latin typeface="Inconsolata"/>
                <a:ea typeface="Inconsolata"/>
                <a:cs typeface="Inconsolata"/>
                <a:sym typeface="Inconsolata"/>
              </a:rPr>
              <a:t>pic.jpg</a:t>
            </a:r>
            <a:r>
              <a:rPr lang="en-US" sz="2400" dirty="0">
                <a:latin typeface="Inconsolata"/>
                <a:ea typeface="Inconsolata"/>
                <a:cs typeface="Inconsolata"/>
                <a:sym typeface="Inconsolata"/>
              </a:rPr>
              <a:t>” %}” /&gt;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444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Notice how this template tag is a little different in that it uses 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3000" dirty="0">
                <a:latin typeface="Inconsolata"/>
                <a:ea typeface="Inconsolata"/>
                <a:cs typeface="Inconsolata"/>
                <a:sym typeface="Inconsolata"/>
              </a:rPr>
              <a:t>{% %} 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instead of </a:t>
            </a:r>
          </a:p>
          <a:p>
            <a:pPr lvl="1" indent="-419100">
              <a:lnSpc>
                <a:spcPct val="115000"/>
              </a:lnSpc>
              <a:buSzPts val="3000"/>
              <a:buFont typeface="Inconsolata"/>
              <a:buChar char="○"/>
            </a:pPr>
            <a:r>
              <a:rPr lang="en-US" sz="3000" dirty="0">
                <a:latin typeface="Inconsolata"/>
                <a:ea typeface="Inconsolata"/>
                <a:cs typeface="Inconsolata"/>
                <a:sym typeface="Inconsolata"/>
              </a:rPr>
              <a:t>{{ }}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029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2800" dirty="0">
                <a:latin typeface="Montserrat"/>
                <a:cs typeface="Montserrat"/>
                <a:sym typeface="Montserrat"/>
              </a:rPr>
              <a:t>We will discuss and show these differences more clearly in future lectures, but for now consider {{ }} as being used for simple text injection, and we can use {% %} for more complex injections and logic</a:t>
            </a:r>
            <a:endParaRPr lang="en-US" sz="2800" dirty="0">
              <a:latin typeface="Montserrat"/>
              <a:cs typeface="Montserrat"/>
              <a:sym typeface="Inconsolata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6047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When encountering Django tutorials you will often read that you should create a virtual environment or an “</a:t>
            </a:r>
            <a:r>
              <a:rPr lang="en-US" dirty="0" err="1">
                <a:latin typeface="Montserrat"/>
                <a:ea typeface="Montserrat"/>
                <a:cs typeface="Montserrat"/>
                <a:sym typeface="Montserrat"/>
              </a:rPr>
              <a:t>venv</a:t>
            </a: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”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Let’s talk about what this is and how to use it!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endParaRPr lang="en-US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157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cs typeface="Montserrat"/>
                <a:sym typeface="Montserrat"/>
              </a:rPr>
              <a:t>Now let’s code through an example of serving up a static image!</a:t>
            </a:r>
          </a:p>
          <a:p>
            <a:pPr lvl="0" indent="-419100">
              <a:lnSpc>
                <a:spcPct val="115000"/>
              </a:lnSpc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Afterwards we can dive into models and databases!</a:t>
            </a: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01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</a:t>
            </a:r>
            <a:endParaRPr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A virtual environment allows you to have a virtual installation of Python and packages on your computer.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r>
              <a:rPr lang="en-US" dirty="0">
                <a:latin typeface="Montserrat"/>
                <a:ea typeface="Montserrat"/>
                <a:cs typeface="Montserrat"/>
                <a:sym typeface="Montserrat"/>
              </a:rPr>
              <a:t>So why would you ever want or need this?</a:t>
            </a:r>
          </a:p>
          <a:p>
            <a:pPr lvl="0" indent="-419100">
              <a:spcBef>
                <a:spcPts val="0"/>
              </a:spcBef>
              <a:buSzPts val="3000"/>
              <a:buFont typeface="Montserrat"/>
              <a:buChar char="●"/>
            </a:pPr>
            <a:endParaRPr lang="en-US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8100" lvl="0" indent="0">
              <a:spcBef>
                <a:spcPts val="0"/>
              </a:spcBef>
              <a:buSzPts val="3000"/>
              <a:buNone/>
            </a:pPr>
            <a:endParaRPr lang="en-US" dirty="0"/>
          </a:p>
          <a:p>
            <a:pPr lvl="0"/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311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2456</Words>
  <Application>Microsoft Macintosh PowerPoint</Application>
  <PresentationFormat>On-screen Show (16:9)</PresentationFormat>
  <Paragraphs>359</Paragraphs>
  <Slides>80</Slides>
  <Notes>80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Montserrat</vt:lpstr>
      <vt:lpstr>Lora</vt:lpstr>
      <vt:lpstr>Arial</vt:lpstr>
      <vt:lpstr>Quattrocento Sans</vt:lpstr>
      <vt:lpstr>Inconsolata</vt:lpstr>
      <vt:lpstr>Viola template</vt:lpstr>
      <vt:lpstr>Django</vt:lpstr>
      <vt:lpstr>Django – Level 1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 – Project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 – Project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 – Challenge!</vt:lpstr>
      <vt:lpstr>Django</vt:lpstr>
      <vt:lpstr>Django</vt:lpstr>
      <vt:lpstr>Django</vt:lpstr>
      <vt:lpstr>Django – Mapping URLS</vt:lpstr>
      <vt:lpstr>Django</vt:lpstr>
      <vt:lpstr>Django</vt:lpstr>
      <vt:lpstr>Django</vt:lpstr>
      <vt:lpstr>Django</vt:lpstr>
      <vt:lpstr>Django</vt:lpstr>
      <vt:lpstr>Django</vt:lpstr>
      <vt:lpstr>Django</vt:lpstr>
      <vt:lpstr>Django – Templates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  <vt:lpstr>Django – Templates Challenge!</vt:lpstr>
      <vt:lpstr>Django</vt:lpstr>
      <vt:lpstr>Django</vt:lpstr>
      <vt:lpstr>Django</vt:lpstr>
      <vt:lpstr>Django – Static Files</vt:lpstr>
      <vt:lpstr>Django</vt:lpstr>
      <vt:lpstr>Django</vt:lpstr>
      <vt:lpstr>Django</vt:lpstr>
      <vt:lpstr>Django</vt:lpstr>
      <vt:lpstr>Django</vt:lpstr>
      <vt:lpstr>Django</vt:lpstr>
      <vt:lpstr>Django</vt:lpstr>
      <vt:lpstr>Django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Become a Master in ASP.NET (from Scratch)</dc:title>
  <cp:lastModifiedBy>Microsoft Office User</cp:lastModifiedBy>
  <cp:revision>177</cp:revision>
  <dcterms:modified xsi:type="dcterms:W3CDTF">2022-02-06T02:53:45Z</dcterms:modified>
</cp:coreProperties>
</file>